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35"/>
  </p:notesMasterIdLst>
  <p:handoutMasterIdLst>
    <p:handoutMasterId r:id="rId36"/>
  </p:handoutMasterIdLst>
  <p:sldIdLst>
    <p:sldId id="278" r:id="rId2"/>
    <p:sldId id="327" r:id="rId3"/>
    <p:sldId id="316" r:id="rId4"/>
    <p:sldId id="328" r:id="rId5"/>
    <p:sldId id="366" r:id="rId6"/>
    <p:sldId id="339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6" r:id="rId24"/>
    <p:sldId id="357" r:id="rId25"/>
    <p:sldId id="358" r:id="rId26"/>
    <p:sldId id="359" r:id="rId27"/>
    <p:sldId id="360" r:id="rId28"/>
    <p:sldId id="361" r:id="rId29"/>
    <p:sldId id="362" r:id="rId30"/>
    <p:sldId id="364" r:id="rId31"/>
    <p:sldId id="363" r:id="rId32"/>
    <p:sldId id="365" r:id="rId33"/>
    <p:sldId id="367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9900"/>
    <a:srgbClr val="A50021"/>
    <a:srgbClr val="33CC3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38" autoAdjust="0"/>
    <p:restoredTop sz="94681" autoAdjust="0"/>
  </p:normalViewPr>
  <p:slideViewPr>
    <p:cSldViewPr showGuides="1">
      <p:cViewPr>
        <p:scale>
          <a:sx n="103" d="100"/>
          <a:sy n="103" d="100"/>
        </p:scale>
        <p:origin x="-588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DFF583-0603-4EA0-8AC0-0A7555E273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3935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CF1D04A-D35A-4208-B7F7-B982BC3C2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2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B7DE94B2-DAE5-45F9-BC73-1CE52F0B51AC}" type="slidenum">
              <a:rPr lang="en-US" sz="1200" smtClean="0"/>
              <a:pPr/>
              <a:t>1</a:t>
            </a:fld>
            <a:endParaRPr lang="en-US" sz="1200" smtClean="0"/>
          </a:p>
        </p:txBody>
      </p:sp>
    </p:spTree>
    <p:extLst>
      <p:ext uri="{BB962C8B-B14F-4D97-AF65-F5344CB8AC3E}">
        <p14:creationId xmlns:p14="http://schemas.microsoft.com/office/powerpoint/2010/main" val="1554217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D04A-D35A-4208-B7F7-B982BC3C231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11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CF1D04A-D35A-4208-B7F7-B982BC3C231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61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2"/>
          <p:cNvSpPr>
            <a:spLocks noChangeShapeType="1"/>
          </p:cNvSpPr>
          <p:nvPr/>
        </p:nvSpPr>
        <p:spPr bwMode="auto">
          <a:xfrm>
            <a:off x="0" y="1752600"/>
            <a:ext cx="8026400" cy="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3487738" y="6035675"/>
            <a:ext cx="28654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1800" dirty="0" smtClean="0">
                <a:latin typeface="Tahoma" pitchFamily="34" charset="0"/>
              </a:rPr>
              <a:t>© </a:t>
            </a:r>
            <a:r>
              <a:rPr lang="is-IS" sz="1800" dirty="0" smtClean="0">
                <a:latin typeface="Tahoma" pitchFamily="34" charset="0"/>
              </a:rPr>
              <a:t>2017</a:t>
            </a:r>
            <a:r>
              <a:rPr lang="en-US" sz="1800" dirty="0" smtClean="0">
                <a:latin typeface="Tahoma" pitchFamily="34" charset="0"/>
              </a:rPr>
              <a:t> Donald E. Hatfield</a:t>
            </a:r>
          </a:p>
        </p:txBody>
      </p:sp>
      <p:sp>
        <p:nvSpPr>
          <p:cNvPr id="7" name="Line 20"/>
          <p:cNvSpPr>
            <a:spLocks noChangeShapeType="1"/>
          </p:cNvSpPr>
          <p:nvPr userDrawn="1"/>
        </p:nvSpPr>
        <p:spPr bwMode="auto">
          <a:xfrm flipH="1">
            <a:off x="5943600" y="676275"/>
            <a:ext cx="195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25"/>
          <p:cNvSpPr txBox="1">
            <a:spLocks noChangeArrowheads="1"/>
          </p:cNvSpPr>
          <p:nvPr userDrawn="1"/>
        </p:nvSpPr>
        <p:spPr bwMode="auto">
          <a:xfrm>
            <a:off x="2519363" y="30163"/>
            <a:ext cx="2243137" cy="27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1200" b="1" smtClean="0">
                <a:solidFill>
                  <a:schemeClr val="bg1"/>
                </a:solidFill>
              </a:rPr>
              <a:t>Pamplin College </a:t>
            </a:r>
            <a:r>
              <a:rPr lang="en-US" sz="1200" b="1" i="1" smtClean="0">
                <a:solidFill>
                  <a:schemeClr val="bg1"/>
                </a:solidFill>
              </a:rPr>
              <a:t>of</a:t>
            </a:r>
            <a:r>
              <a:rPr lang="en-US" sz="1200" b="1" smtClean="0">
                <a:solidFill>
                  <a:schemeClr val="bg1"/>
                </a:solidFill>
              </a:rPr>
              <a:t> Business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533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1828800"/>
            <a:ext cx="6400800" cy="4038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3" name="Rectangle 28"/>
          <p:cNvSpPr txBox="1">
            <a:spLocks noChangeArrowheads="1"/>
          </p:cNvSpPr>
          <p:nvPr userDrawn="1"/>
        </p:nvSpPr>
        <p:spPr bwMode="auto">
          <a:xfrm>
            <a:off x="8001000" y="67818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FFFF00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A8670D24-8040-4F5D-9B8B-A6DD31DE42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3" name="Group 2"/>
          <p:cNvGrpSpPr/>
          <p:nvPr userDrawn="1"/>
        </p:nvGrpSpPr>
        <p:grpSpPr>
          <a:xfrm>
            <a:off x="0" y="0"/>
            <a:ext cx="9144000" cy="685800"/>
            <a:chOff x="0" y="0"/>
            <a:chExt cx="9144000" cy="685800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0" y="0"/>
              <a:ext cx="9144000" cy="685800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</a:rPr>
                <a:t>Donald E. Hatfield</a:t>
              </a:r>
            </a:p>
          </p:txBody>
        </p:sp>
        <p:sp>
          <p:nvSpPr>
            <p:cNvPr id="2" name="TextBox 1"/>
            <p:cNvSpPr txBox="1"/>
            <p:nvPr userDrawn="1"/>
          </p:nvSpPr>
          <p:spPr>
            <a:xfrm>
              <a:off x="76200" y="76200"/>
              <a:ext cx="5288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>
                  <a:solidFill>
                    <a:srgbClr val="FFFF00"/>
                  </a:solidFill>
                </a:rPr>
                <a:t>MGT 5814: Entrepreneurial Leadership</a:t>
              </a:r>
              <a:endParaRPr lang="en-US" sz="2400" b="1" i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17" name="Rectangle 25"/>
          <p:cNvSpPr>
            <a:spLocks noChangeArrowheads="1"/>
          </p:cNvSpPr>
          <p:nvPr userDrawn="1"/>
        </p:nvSpPr>
        <p:spPr bwMode="auto">
          <a:xfrm>
            <a:off x="0" y="6527800"/>
            <a:ext cx="9144000" cy="330200"/>
          </a:xfrm>
          <a:prstGeom prst="rect">
            <a:avLst/>
          </a:prstGeom>
          <a:solidFill>
            <a:srgbClr val="333333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4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18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500"/>
            <a:ext cx="8001000" cy="876300"/>
          </a:xfrm>
        </p:spPr>
        <p:txBody>
          <a:bodyPr/>
          <a:lstStyle>
            <a:lvl1pPr>
              <a:defRPr sz="4800" b="1">
                <a:solidFill>
                  <a:srgbClr val="C0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 typeface="Wingdings" pitchFamily="2" charset="2"/>
              <a:buChar char="§"/>
              <a:defRPr>
                <a:solidFill>
                  <a:schemeClr val="bg2">
                    <a:lumMod val="50000"/>
                  </a:schemeClr>
                </a:solidFill>
              </a:defRPr>
            </a:lvl1pPr>
            <a:lvl2pPr>
              <a:defRPr>
                <a:solidFill>
                  <a:schemeClr val="bg2">
                    <a:lumMod val="50000"/>
                  </a:schemeClr>
                </a:solidFill>
              </a:defRPr>
            </a:lvl2pPr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bg2">
                    <a:lumMod val="50000"/>
                  </a:schemeClr>
                </a:solidFill>
              </a:defRPr>
            </a:lvl4pPr>
            <a:lvl5pPr>
              <a:defRPr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6963D-B66B-4D4D-AC37-2F5C29CBB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20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209800"/>
            <a:ext cx="7772400" cy="1500187"/>
          </a:xfrm>
        </p:spPr>
        <p:txBody>
          <a:bodyPr anchor="b"/>
          <a:lstStyle>
            <a:lvl1pPr marL="0" indent="0">
              <a:buNone/>
              <a:defRPr sz="4800" b="1" i="1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98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394017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375" y="1600200"/>
            <a:ext cx="3940175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075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Rectangle 28"/>
          <p:cNvSpPr>
            <a:spLocks noGrp="1" noChangeArrowheads="1"/>
          </p:cNvSpPr>
          <p:nvPr>
            <p:ph type="sldNum" sz="quarter" idx="11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Rectangle 26"/>
          <p:cNvSpPr>
            <a:spLocks noGrp="1" noChangeArrowheads="1"/>
          </p:cNvSpPr>
          <p:nvPr>
            <p:ph type="ftr" sz="quarter" idx="12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01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58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94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708"/>
            <a:ext cx="3008313" cy="913692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24000"/>
            <a:ext cx="5111750" cy="46021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37692"/>
            <a:ext cx="3008313" cy="36884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9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5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48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10363" y="533400"/>
            <a:ext cx="2084387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100763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60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0" y="1524000"/>
            <a:ext cx="8026400" cy="0"/>
          </a:xfrm>
          <a:prstGeom prst="line">
            <a:avLst/>
          </a:prstGeom>
          <a:noFill/>
          <a:ln w="53975">
            <a:solidFill>
              <a:srgbClr val="FFFF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47700"/>
            <a:ext cx="77724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524000"/>
            <a:ext cx="77279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0" name="Rectangle 24"/>
          <p:cNvSpPr>
            <a:spLocks noChangeArrowheads="1"/>
          </p:cNvSpPr>
          <p:nvPr userDrawn="1"/>
        </p:nvSpPr>
        <p:spPr bwMode="auto">
          <a:xfrm>
            <a:off x="0" y="6526213"/>
            <a:ext cx="9144000" cy="330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031" name="Rectangle 25"/>
          <p:cNvSpPr>
            <a:spLocks noChangeArrowheads="1"/>
          </p:cNvSpPr>
          <p:nvPr userDrawn="1"/>
        </p:nvSpPr>
        <p:spPr bwMode="auto">
          <a:xfrm>
            <a:off x="0" y="6527800"/>
            <a:ext cx="9144000" cy="330200"/>
          </a:xfrm>
          <a:prstGeom prst="rect">
            <a:avLst/>
          </a:prstGeom>
          <a:solidFill>
            <a:srgbClr val="333333"/>
          </a:solidFill>
          <a:ln w="9525">
            <a:solidFill>
              <a:srgbClr val="33333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1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7194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  <p:sp>
        <p:nvSpPr>
          <p:cNvPr id="7196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fld id="{A8670D24-8040-4F5D-9B8B-A6DD31DE4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0" y="0"/>
            <a:ext cx="9144000" cy="685800"/>
            <a:chOff x="0" y="0"/>
            <a:chExt cx="9144000" cy="685800"/>
          </a:xfrm>
        </p:grpSpPr>
        <p:sp>
          <p:nvSpPr>
            <p:cNvPr id="12" name="Rectangle 11"/>
            <p:cNvSpPr/>
            <p:nvPr userDrawn="1"/>
          </p:nvSpPr>
          <p:spPr bwMode="auto">
            <a:xfrm>
              <a:off x="0" y="0"/>
              <a:ext cx="9144000" cy="685800"/>
            </a:xfrm>
            <a:prstGeom prst="rect">
              <a:avLst/>
            </a:prstGeom>
            <a:solidFill>
              <a:schemeClr val="accent4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800" b="0" i="1" u="none" strike="noStrike" cap="none" normalizeH="0" baseline="0" dirty="0" smtClean="0">
                  <a:ln>
                    <a:noFill/>
                  </a:ln>
                  <a:solidFill>
                    <a:srgbClr val="FFFF00"/>
                  </a:solidFill>
                  <a:effectLst/>
                  <a:latin typeface="Times New Roman" pitchFamily="18" charset="0"/>
                </a:rPr>
                <a:t>Donald E. Hatfield</a:t>
              </a: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76200" y="76200"/>
              <a:ext cx="52886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i="1" dirty="0" smtClean="0">
                  <a:solidFill>
                    <a:srgbClr val="FFFF00"/>
                  </a:solidFill>
                </a:rPr>
                <a:t>MGT 5814: Entrepreneurial Leadership</a:t>
              </a:r>
              <a:endParaRPr lang="en-US" sz="2400" b="1" i="1" dirty="0">
                <a:solidFill>
                  <a:srgbClr val="FFFF00"/>
                </a:solidFill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400" b="1">
          <a:solidFill>
            <a:srgbClr val="C0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§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tx1"/>
        </a:buClr>
        <a:buChar char="–"/>
        <a:defRPr sz="4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tx1"/>
        </a:buClr>
        <a:buChar char="»"/>
        <a:defRPr sz="3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Monotype Sorts"/>
        <a:buChar char="u"/>
        <a:defRPr sz="32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tx1"/>
        </a:buClr>
        <a:buChar char="–"/>
        <a:defRPr sz="32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tx1"/>
        </a:buClr>
        <a:buChar char="–"/>
        <a:defRPr sz="32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tx1"/>
        </a:buClr>
        <a:buChar char="–"/>
        <a:defRPr sz="32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tx1"/>
        </a:buClr>
        <a:buChar char="–"/>
        <a:defRPr sz="32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chemeClr val="tx1"/>
        </a:buClr>
        <a:buChar char="–"/>
        <a:defRPr sz="3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AY2xvGzdpA" TargetMode="External"/><Relationship Id="rId7" Type="http://schemas.openxmlformats.org/officeDocument/2006/relationships/hyperlink" Target="https://www.youtube.com/watch?v=gIgZ66DlkKI" TargetMode="External"/><Relationship Id="rId2" Type="http://schemas.openxmlformats.org/officeDocument/2006/relationships/hyperlink" Target="https://www.youtube.com/watch?v=oXsPJaNMNV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_Oez98CDo4Y&amp;list=RD_Oez98CDo4Y#t=30" TargetMode="External"/><Relationship Id="rId5" Type="http://schemas.openxmlformats.org/officeDocument/2006/relationships/hyperlink" Target="http://www.businessinsider.com/the-best-startup-pitches-of-all-time-2012-11?op=1" TargetMode="External"/><Relationship Id="rId4" Type="http://schemas.openxmlformats.org/officeDocument/2006/relationships/hyperlink" Target="https://www.youtube.com/watch?v=wAgcWrdlEIU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blogs.ei.columbia.edu/2010/07/01/the-playpump-what-went-wrong/" TargetMode="External"/><Relationship Id="rId2" Type="http://schemas.openxmlformats.org/officeDocument/2006/relationships/hyperlink" Target="https://www.youtube.com/watch?v=QMs_Z80JYls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uQu_Jppvzyk#t=23.618091432" TargetMode="External"/><Relationship Id="rId4" Type="http://schemas.openxmlformats.org/officeDocument/2006/relationships/hyperlink" Target="http://www.pbs.org/frontlineworld/stories/southernafrica904/video_index.html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.cnbc.com/gallery/?video=3000469378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04800" y="685800"/>
            <a:ext cx="8610600" cy="990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Business Plans</a:t>
            </a:r>
            <a:endParaRPr lang="en-US" sz="4800" b="1" dirty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762000" y="1828800"/>
            <a:ext cx="7467600" cy="4038600"/>
          </a:xfrm>
        </p:spPr>
        <p:txBody>
          <a:bodyPr/>
          <a:lstStyle/>
          <a:p>
            <a:pPr>
              <a:buFont typeface="Monotype Sorts"/>
              <a:buNone/>
            </a:pPr>
            <a:r>
              <a:rPr lang="en-US" b="1" dirty="0" err="1" smtClean="0"/>
              <a:t>Mgt</a:t>
            </a:r>
            <a:r>
              <a:rPr lang="en-US" b="1" dirty="0" smtClean="0"/>
              <a:t> 5814</a:t>
            </a:r>
          </a:p>
          <a:p>
            <a:pPr>
              <a:buFont typeface="Monotype Sorts"/>
              <a:buNone/>
            </a:pPr>
            <a:r>
              <a:rPr lang="en-US" b="1" dirty="0" smtClean="0"/>
              <a:t>Entrepreneurial Leadership</a:t>
            </a:r>
          </a:p>
          <a:p>
            <a:pPr>
              <a:buFont typeface="Monotype Sorts"/>
              <a:buNone/>
            </a:pPr>
            <a:endParaRPr lang="en-US" b="1" dirty="0"/>
          </a:p>
          <a:p>
            <a:pPr>
              <a:buFont typeface="Monotype Sorts"/>
              <a:buNone/>
            </a:pPr>
            <a:r>
              <a:rPr lang="en-US" b="1" dirty="0" smtClean="0"/>
              <a:t>Week 4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848600" y="6629400"/>
            <a:ext cx="914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algn="r"/>
            <a:fld id="{CAE6963D-B66B-4D4D-AC37-2F5C29CBB9FC}" type="slidenum">
              <a:rPr lang="en-US" sz="800">
                <a:solidFill>
                  <a:srgbClr val="FFFF00"/>
                </a:solidFill>
              </a:rPr>
              <a:pPr algn="r"/>
              <a:t>1</a:t>
            </a:fld>
            <a:endParaRPr lang="en-US" sz="800">
              <a:solidFill>
                <a:srgbClr val="FFFF00"/>
              </a:solidFill>
            </a:endParaRPr>
          </a:p>
        </p:txBody>
      </p:sp>
      <p:sp>
        <p:nvSpPr>
          <p:cNvPr id="8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Business Plans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Week 3: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524000"/>
            <a:ext cx="7924800" cy="48006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The Client??? Where are we?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The Audacity of Zero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Think Big, start small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The Value Hypothesis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The Growth Hypothesis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The Concierge Min Viable Product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Four Key Questions: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Do </a:t>
            </a:r>
            <a:r>
              <a:rPr lang="en-US" dirty="0" smtClean="0"/>
              <a:t>consumers </a:t>
            </a:r>
            <a:r>
              <a:rPr lang="en-US" dirty="0" smtClean="0"/>
              <a:t>recognize that they have the problem you are trying to solve?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If there was a solution, would they buy it?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Would they buy it from us?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Can we build a solution for that problem?</a:t>
            </a:r>
          </a:p>
          <a:p>
            <a:pPr lvl="1">
              <a:lnSpc>
                <a:spcPct val="120000"/>
              </a:lnSpc>
            </a:pPr>
            <a:endParaRPr lang="en-US" dirty="0" smtClean="0"/>
          </a:p>
          <a:p>
            <a:pPr>
              <a:lnSpc>
                <a:spcPct val="120000"/>
              </a:lnSpc>
            </a:pPr>
            <a:endParaRPr lang="en-US" dirty="0" smtClean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Learning requires hypotheses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46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Street Testing Your Plan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474985"/>
              </p:ext>
            </p:extLst>
          </p:nvPr>
        </p:nvGraphicFramePr>
        <p:xfrm>
          <a:off x="457200" y="1600200"/>
          <a:ext cx="8001001" cy="49114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0033"/>
                <a:gridCol w="1600033"/>
                <a:gridCol w="1600033"/>
                <a:gridCol w="1600033"/>
                <a:gridCol w="1600869"/>
              </a:tblGrid>
              <a:tr h="14677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Business model element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Relevant analogs and the numbers they give you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Relevant </a:t>
                      </a:r>
                      <a:r>
                        <a:rPr lang="en-US" sz="1600" dirty="0" err="1">
                          <a:effectLst/>
                        </a:rPr>
                        <a:t>antilogs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Leaps of faith around which you will build your current dashboard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Hypotheses that will prove or refute your leaps of faith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</a:tr>
              <a:tr h="5870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Revenue model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Gross margin model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39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Operating model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8708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Working capital model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2391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Investment model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 rot="16200000">
            <a:off x="-338108" y="3616597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Review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Learning requires hypotheses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5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Plan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218149"/>
              </p:ext>
            </p:extLst>
          </p:nvPr>
        </p:nvGraphicFramePr>
        <p:xfrm>
          <a:off x="457200" y="1600200"/>
          <a:ext cx="7924800" cy="46596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Problem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Opportunity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Degrees based upon classes,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exam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and/or </a:t>
                      </a: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experience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Errands—Rush hour grocery delivery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Car maintenance to you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Simulator for</a:t>
                      </a:r>
                      <a:r>
                        <a:rPr lang="en-US" sz="1400" baseline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driving schools (DMVs)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Analog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-Transfer credits</a:t>
                      </a:r>
                    </a:p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-SAT/GMAT</a:t>
                      </a:r>
                    </a:p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-Law—bar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-Accounting—CPA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-Amazon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-P-Pod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-Fed Ex/UPS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-UBER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-Safe-lite</a:t>
                      </a:r>
                      <a:r>
                        <a:rPr lang="en-US" sz="1400" baseline="0" dirty="0" smtClean="0">
                          <a:effectLst/>
                        </a:rPr>
                        <a:t> Repair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-AAA (tire/battery)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-Airplane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simulator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-Video games (GTA,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Nascar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5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Antilog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-Focus</a:t>
                      </a:r>
                      <a:r>
                        <a:rPr lang="en-US" sz="1400" baseline="0" dirty="0" smtClean="0">
                          <a:effectLst/>
                        </a:rPr>
                        <a:t> on exam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</a:rPr>
                        <a:t>-Offers of knowledge (ranks)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</a:rPr>
                        <a:t>-Multiple versions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-Go around to locals</a:t>
                      </a:r>
                      <a:endParaRPr lang="en-US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-More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services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---preventative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---inspections</a:t>
                      </a:r>
                      <a:endParaRPr lang="en-US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---Not emergency</a:t>
                      </a:r>
                      <a:endParaRPr lang="en-US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-Education</a:t>
                      </a:r>
                      <a:endParaRPr lang="en-US" sz="1400" baseline="0" dirty="0" smtClean="0"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-Testing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-Use of feedback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00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Leaps of Faith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-Will </a:t>
                      </a:r>
                      <a:r>
                        <a:rPr lang="en-US" sz="1400" dirty="0" err="1" smtClean="0">
                          <a:effectLst/>
                        </a:rPr>
                        <a:t>busns</a:t>
                      </a:r>
                      <a:r>
                        <a:rPr lang="en-US" sz="1400" dirty="0" smtClean="0">
                          <a:effectLst/>
                        </a:rPr>
                        <a:t> recognize it?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-Will it kill colleges?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How to avoid cheating?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-COGS</a:t>
                      </a:r>
                      <a:r>
                        <a:rPr lang="en-US" sz="1400" baseline="0" dirty="0" smtClean="0">
                          <a:effectLst/>
                        </a:rPr>
                        <a:t> (payment)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-Can we organize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the pickups &amp; deliveries?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-Demand?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-Portable equip?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-Overhead/fee?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-Neighborhood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-Will corps pay?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-Would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DMV accept?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-Accuracy of simulation?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-Costs/payments?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-Defensive?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Learning requires hypotheses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338108" y="3616597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Review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56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Plan 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722021"/>
              </p:ext>
            </p:extLst>
          </p:nvPr>
        </p:nvGraphicFramePr>
        <p:xfrm>
          <a:off x="457200" y="1600200"/>
          <a:ext cx="7924800" cy="4347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4960"/>
                <a:gridCol w="1584960"/>
                <a:gridCol w="1584960"/>
                <a:gridCol w="1584960"/>
                <a:gridCol w="1584960"/>
              </a:tblGrid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Problem</a:t>
                      </a:r>
                      <a:r>
                        <a:rPr lang="en-US" sz="1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Opportunity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Video Game Club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(bowling)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Sharing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of apartment parking</a:t>
                      </a:r>
                      <a:endParaRPr lang="en-US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Local sports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clubs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(teams w/ coaches)</a:t>
                      </a:r>
                      <a:endParaRPr lang="en-US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Elderly Support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</a:tr>
              <a:tr h="1200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Analog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effectLst/>
                        </a:rPr>
                        <a:t>-Bowling alleys</a:t>
                      </a:r>
                    </a:p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-old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pinball arcades</a:t>
                      </a:r>
                    </a:p>
                    <a:p>
                      <a:pPr marL="0" marR="0" indent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-theaters w/ restaurants,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-Uber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-Illegal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 DC parking sharing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-Dating services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-Dating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services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-Home nurses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-Meals on wheels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05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effectLst/>
                        </a:rPr>
                        <a:t>Antilog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*Retirement home—shorter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interactions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aseline="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2001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Leaps of Faith</a:t>
                      </a:r>
                      <a:endParaRPr lang="en-US" sz="16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-Is</a:t>
                      </a: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there insurance or regulations?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-Are there specific services (driving, friendship)?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9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629400"/>
            <a:ext cx="3733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FF00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Learning requires hypotheses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16200000">
            <a:off x="-338108" y="3616597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Review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37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 a Leap of Faith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7832611"/>
              </p:ext>
            </p:extLst>
          </p:nvPr>
        </p:nvGraphicFramePr>
        <p:xfrm>
          <a:off x="1066800" y="1524000"/>
          <a:ext cx="772795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5590"/>
                <a:gridCol w="1545590"/>
                <a:gridCol w="1545590"/>
                <a:gridCol w="1545590"/>
                <a:gridCol w="154559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Leap of Faith question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Revised hypothesis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Metrics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Finding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Insight or response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43200" y="6629400"/>
            <a:ext cx="3733800" cy="228600"/>
          </a:xfrm>
        </p:spPr>
        <p:txBody>
          <a:bodyPr/>
          <a:lstStyle/>
          <a:p>
            <a:pPr>
              <a:defRPr/>
            </a:pPr>
            <a:r>
              <a:rPr lang="en-US" smtClean="0"/>
              <a:t>Learning requires hypotheses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338108" y="3616597"/>
            <a:ext cx="1141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Review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29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Beyond the “right place”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Many others were there at the same time, some ahead of the eventual entrepreneurial “winner”.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Value &amp; Growth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Why might your idea grow?</a:t>
            </a:r>
          </a:p>
          <a:p>
            <a:pPr lvl="1">
              <a:lnSpc>
                <a:spcPct val="120000"/>
              </a:lnSpc>
            </a:pPr>
            <a:r>
              <a:rPr lang="en-US" dirty="0" err="1" smtClean="0"/>
              <a:t>Genchi</a:t>
            </a:r>
            <a:r>
              <a:rPr lang="en-US" dirty="0" smtClean="0"/>
              <a:t> </a:t>
            </a:r>
            <a:r>
              <a:rPr lang="en-US" dirty="0" err="1" smtClean="0"/>
              <a:t>Gembutsu</a:t>
            </a:r>
            <a:r>
              <a:rPr lang="en-US" dirty="0" smtClean="0"/>
              <a:t> (go and see for yourself), Get out of the building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Design and the Customer Archetype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Analysis Paralysis</a:t>
            </a:r>
          </a:p>
          <a:p>
            <a:pPr lvl="1"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34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956550" cy="4953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Minimum Viable Product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What are the minimal features that allow for tests of the leaps of faith?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Requires judgment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The Concierge MVP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Intensify the interactions between the customer and the organization for the organization to better understand the customers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Wizard of Oz prototype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Substitute inefficient but cheap processes to replicate the yet-to-be-developed processes which will appear in the final product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5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&amp;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don’t know who the customer is, we do not know what quality 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324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startup’s job is to </a:t>
            </a:r>
          </a:p>
          <a:p>
            <a:pPr lvl="1"/>
            <a:r>
              <a:rPr lang="en-US" dirty="0" smtClean="0"/>
              <a:t>Rigorously measure where it is right now, confronting the hard truths that assessment reveals</a:t>
            </a:r>
          </a:p>
          <a:p>
            <a:pPr lvl="1"/>
            <a:r>
              <a:rPr lang="en-US" dirty="0" smtClean="0"/>
              <a:t>Devise experiments to learn how to move the real numbers closer to the ideal reflected in the business plan</a:t>
            </a:r>
          </a:p>
          <a:p>
            <a:pPr lvl="1"/>
            <a:r>
              <a:rPr lang="en-US" dirty="0" smtClean="0"/>
              <a:t>Avoid the zone of the living dead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327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Leaps of Faith into a financial model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business plan has a model with assumptions built into it.</a:t>
            </a:r>
          </a:p>
          <a:p>
            <a:pPr lvl="1"/>
            <a:r>
              <a:rPr lang="en-US" dirty="0" smtClean="0"/>
              <a:t>The profitability of each customer</a:t>
            </a:r>
          </a:p>
          <a:p>
            <a:pPr lvl="1"/>
            <a:r>
              <a:rPr lang="en-US" dirty="0" smtClean="0"/>
              <a:t>The costs of acquiring new customers</a:t>
            </a:r>
          </a:p>
          <a:p>
            <a:pPr lvl="1"/>
            <a:r>
              <a:rPr lang="en-US" dirty="0" smtClean="0"/>
              <a:t>The repeat purchase rate of existing customers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97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Innovation Accounting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 MVP to establish real data on where the company is right now.</a:t>
            </a:r>
          </a:p>
          <a:p>
            <a:r>
              <a:rPr lang="en-US" dirty="0" smtClean="0"/>
              <a:t>Tune the engine from the baseline to the ideal.</a:t>
            </a:r>
          </a:p>
          <a:p>
            <a:r>
              <a:rPr lang="en-US" dirty="0" smtClean="0"/>
              <a:t>Pivot or preserve.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45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 the baseline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test if customers recognize they have the problem?</a:t>
            </a:r>
          </a:p>
          <a:p>
            <a:pPr lvl="1"/>
            <a:r>
              <a:rPr lang="en-US" dirty="0" smtClean="0"/>
              <a:t>Preorders (smoke test) </a:t>
            </a:r>
            <a:r>
              <a:rPr lang="en-US" i="1" dirty="0" smtClean="0"/>
              <a:t>Learning milestones</a:t>
            </a:r>
            <a:endParaRPr lang="en-US" dirty="0"/>
          </a:p>
          <a:p>
            <a:pPr lvl="1"/>
            <a:r>
              <a:rPr lang="en-US" dirty="0" smtClean="0"/>
              <a:t>Test the riskiest assumptions first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94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Tuning the engine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Target all actions at improving one of the drivers of growth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Learning, not optimization of the current efforts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Avoid “vanity metrics”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Actionable metrics, not vanity metrics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Agile development: series of sprints, gather usage data, changes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Cohorts and split-tests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Kanban diagram (backlog, in progress, built, validated): no bucket can contain more than three projects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46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Actionable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Demonstrate clear cause and effect.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Accessible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Be understood by the employees and managers that use them in decision making processes.</a:t>
            </a:r>
          </a:p>
          <a:p>
            <a:pPr>
              <a:lnSpc>
                <a:spcPct val="110000"/>
              </a:lnSpc>
            </a:pPr>
            <a:r>
              <a:rPr lang="en-US" dirty="0" smtClean="0"/>
              <a:t>Auditable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Credible to the users.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19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the Business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dirty="0" smtClean="0"/>
              <a:t>Business planning has not been found to predict venture success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Some investors still require it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The process allows for debate on critical questions and assumptions</a:t>
            </a:r>
          </a:p>
          <a:p>
            <a:pPr lvl="1">
              <a:lnSpc>
                <a:spcPct val="100000"/>
              </a:lnSpc>
            </a:pPr>
            <a:r>
              <a:rPr lang="en-US" dirty="0" smtClean="0"/>
              <a:t>These assumptions and milestones are the foundation for identifying resources, cash flow forecasts which indicate financing needs.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5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Plan vs The Pitch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956550" cy="48768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A business plan is a document which articulates the proposed venture’s business model and provides significant additional detail. </a:t>
            </a:r>
          </a:p>
          <a:p>
            <a:pPr lvl="1">
              <a:lnSpc>
                <a:spcPct val="120000"/>
              </a:lnSpc>
            </a:pPr>
            <a:r>
              <a:rPr lang="en-US" dirty="0" smtClean="0"/>
              <a:t>Four types of plans: Traditional plan; Mini-plan; Go-to-market plan; and an operating plan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 business pitch is a presentation that can be used to communicate the business model to investors, customers, partners, advisers, potential employees, and other stakeholders.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756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838200"/>
            <a:ext cx="7315200" cy="548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79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business plan provides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610600" cy="50292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An opportunity to test ideas and determine whether viable business opportunities exist.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The foundation for debating and analyzing key assumptions, developing financial forecasts, and designing early experiments.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 baseline that clarifies aspirational milestones as the entrepreneur experiments to build a minimal viable product or service offering that will engage the market.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 clear statement of the metrics that will be used to test assumptions and measure performance as the team works to achieve key milestones.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An approach to communicating with others about the business while raising money; assembling a team; and attracting suppliers, customers, and partners.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20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info in a plan/pitch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Cash flow</a:t>
            </a:r>
          </a:p>
          <a:p>
            <a:pPr lvl="1"/>
            <a:r>
              <a:rPr lang="en-US" dirty="0" smtClean="0"/>
              <a:t>Sources of revenue, costs, and expected losses</a:t>
            </a:r>
          </a:p>
          <a:p>
            <a:r>
              <a:rPr lang="en-US" dirty="0" smtClean="0"/>
              <a:t>Forecasts for burning cash, turn cash flow positive, and begin generating profits</a:t>
            </a:r>
          </a:p>
          <a:p>
            <a:r>
              <a:rPr lang="en-US" dirty="0" smtClean="0"/>
              <a:t>Typically 3-5 years (may vary)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46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Protecting 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NDAs &amp; Confidentiality agreements</a:t>
            </a:r>
          </a:p>
          <a:p>
            <a:r>
              <a:rPr lang="en-US" dirty="0" smtClean="0"/>
              <a:t>Patents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93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business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61350" cy="4800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Mini-business plans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Summary of the essential components of the venture’s strategy, its go-to-market and operating plans, and how these plans translate into financial forecasts.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Appendices: biographies for team members, market data, and key industry players.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94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business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80350" cy="49530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Traditional business plans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More detailed discussion of the strategy and go-to-market and operating plans, and provide significant detail on how these translate into financial forecasts, including multiple scenario-based stress tests to clarify key areas of uncertainty and risk. 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Once common, now these types of plans are being replaced by other forms.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07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business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185150" cy="4953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Go-to-market plans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Describe the unmet needs of early adopter customers; the product, service, or solution that will be developed to address these needs; and the value proposition and benefits that will be delivered.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dirty="0" smtClean="0"/>
              <a:t>Entry product/service, alternatives in the market; how to inform the customer regarding the new product and its pricing, and how to attract mainstream customers (crossing the chasm)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0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business plans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8185150" cy="495300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dirty="0" smtClean="0"/>
              <a:t>Operating plans</a:t>
            </a:r>
          </a:p>
          <a:p>
            <a:pPr lvl="1">
              <a:lnSpc>
                <a:spcPct val="110000"/>
              </a:lnSpc>
            </a:pPr>
            <a:r>
              <a:rPr lang="en-US" dirty="0" smtClean="0"/>
              <a:t>Define the key activities and milestones that must be accomplished. </a:t>
            </a:r>
            <a:endParaRPr lang="en-US" dirty="0"/>
          </a:p>
          <a:p>
            <a:pPr lvl="1">
              <a:lnSpc>
                <a:spcPct val="110000"/>
              </a:lnSpc>
            </a:pPr>
            <a:r>
              <a:rPr lang="en-US" dirty="0" smtClean="0"/>
              <a:t>Used to identify resources (talent, technology, infrastructure, equipment, facilities) that will be needed to launch the new venture.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072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Pitching the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Business plan pitch</a:t>
            </a:r>
          </a:p>
          <a:p>
            <a:pPr lvl="1"/>
            <a:r>
              <a:rPr lang="en-US" dirty="0" smtClean="0"/>
              <a:t>Presentation that can be used for investors and other stakeholders.</a:t>
            </a:r>
          </a:p>
          <a:p>
            <a:r>
              <a:rPr lang="en-US" dirty="0" smtClean="0"/>
              <a:t>Elevator pitch</a:t>
            </a:r>
          </a:p>
          <a:p>
            <a:pPr lvl="1"/>
            <a:r>
              <a:rPr lang="en-US" dirty="0" smtClean="0"/>
              <a:t>One-paragraph description of the new business or opportunity that captures the idea for someone that is unfamiliar with the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876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problems with pitch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Too many facts, not enough compelling information for decision making.</a:t>
            </a:r>
          </a:p>
          <a:p>
            <a:pPr lvl="1"/>
            <a:r>
              <a:rPr lang="en-US" dirty="0" smtClean="0"/>
              <a:t>Identify the objectives for the meeting, and craft the information to match.</a:t>
            </a:r>
          </a:p>
          <a:p>
            <a:pPr lvl="1"/>
            <a:r>
              <a:rPr lang="en-US" dirty="0" smtClean="0"/>
              <a:t>Why? Who? Where? What? When? How?</a:t>
            </a:r>
          </a:p>
          <a:p>
            <a:pPr lvl="1"/>
            <a:r>
              <a:rPr lang="en-US" dirty="0" smtClean="0"/>
              <a:t>The market’s </a:t>
            </a:r>
            <a:r>
              <a:rPr lang="en-US" i="1" dirty="0" smtClean="0"/>
              <a:t>pain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41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11-slide Investor Pitch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delivered in 20 minutes</a:t>
            </a:r>
          </a:p>
          <a:p>
            <a:r>
              <a:rPr lang="en-US" dirty="0" smtClean="0"/>
              <a:t>Slides should focus on images, graphics, and charts that convey information clearly and visually.</a:t>
            </a:r>
          </a:p>
          <a:p>
            <a:pPr lvl="1"/>
            <a:r>
              <a:rPr lang="en-US" dirty="0" smtClean="0"/>
              <a:t>Talking points in the notes.</a:t>
            </a:r>
          </a:p>
          <a:p>
            <a:pPr lvl="1"/>
            <a:r>
              <a:rPr lang="en-US" dirty="0" smtClean="0"/>
              <a:t>Tell a story.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92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11-slide Investor Pitch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Title Slide: bios of the team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1: Executive Summary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2: Market Positioning or problem description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3: Product Positioning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4: Business Network (ecosystem) Positioning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5: Competition or substitutes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6: Customer Benefits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7: Operations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8: Financials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9: Risks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10: Implementation, Status and Traction, and Financing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Slide 11: Closing Slide (</a:t>
            </a:r>
            <a:r>
              <a:rPr lang="en-US" i="1" dirty="0" smtClean="0"/>
              <a:t>The Ask</a:t>
            </a:r>
            <a:r>
              <a:rPr lang="en-US" dirty="0" smtClean="0"/>
              <a:t>)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Optional supplementary slides or handouts</a:t>
            </a:r>
          </a:p>
          <a:p>
            <a:pPr>
              <a:lnSpc>
                <a:spcPct val="120000"/>
              </a:lnSpc>
            </a:pPr>
            <a:r>
              <a:rPr lang="en-US" dirty="0" smtClean="0"/>
              <a:t>Hold-out slides: Anticipated responses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07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Pitch Elements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</a:p>
          <a:p>
            <a:r>
              <a:rPr lang="en-US" dirty="0" smtClean="0"/>
              <a:t>The Solution</a:t>
            </a:r>
          </a:p>
          <a:p>
            <a:r>
              <a:rPr lang="en-US" dirty="0" smtClean="0"/>
              <a:t>The Target Market (segmented)</a:t>
            </a:r>
          </a:p>
          <a:p>
            <a:r>
              <a:rPr lang="en-US" dirty="0" smtClean="0"/>
              <a:t>The Competition</a:t>
            </a:r>
          </a:p>
          <a:p>
            <a:r>
              <a:rPr lang="en-US" dirty="0" smtClean="0"/>
              <a:t>The Team</a:t>
            </a:r>
          </a:p>
          <a:p>
            <a:r>
              <a:rPr lang="en-US" dirty="0" smtClean="0"/>
              <a:t>Financial Summary</a:t>
            </a:r>
          </a:p>
          <a:p>
            <a:r>
              <a:rPr lang="en-US" dirty="0" smtClean="0"/>
              <a:t>Key Milestones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58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Hyconn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 err="1" smtClean="0">
                <a:hlinkClick r:id="rId2"/>
              </a:rPr>
              <a:t>HyConn</a:t>
            </a:r>
            <a:r>
              <a:rPr lang="en-US" dirty="0" smtClean="0">
                <a:hlinkClick r:id="rId2"/>
              </a:rPr>
              <a:t> inventor Jeff </a:t>
            </a:r>
            <a:r>
              <a:rPr lang="en-US" dirty="0" err="1" smtClean="0">
                <a:hlinkClick r:id="rId2"/>
              </a:rPr>
              <a:t>Stroope</a:t>
            </a:r>
            <a:r>
              <a:rPr lang="en-US" dirty="0" smtClean="0">
                <a:hlinkClick r:id="rId2"/>
              </a:rPr>
              <a:t> on Shark Tank 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>
                <a:hlinkClick r:id="rId3"/>
              </a:rPr>
              <a:t>Scared Straight Stickers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>
                <a:hlinkClick r:id="rId4"/>
              </a:rPr>
              <a:t>Best of Shark Tank Presentations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>
                <a:hlinkClick r:id="rId5"/>
              </a:rPr>
              <a:t>http://</a:t>
            </a:r>
            <a:r>
              <a:rPr lang="en-US" dirty="0" smtClean="0">
                <a:hlinkClick r:id="rId5"/>
              </a:rPr>
              <a:t>www.businessinsider.com/the-best-startup-pitches-of-all-time-2012-11?op=1</a:t>
            </a:r>
            <a:endParaRPr lang="en-US" dirty="0" smtClean="0"/>
          </a:p>
          <a:p>
            <a:pPr>
              <a:lnSpc>
                <a:spcPct val="110000"/>
              </a:lnSpc>
            </a:pPr>
            <a:endParaRPr lang="en-US" dirty="0" smtClean="0"/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 smtClean="0">
                <a:hlinkClick r:id="rId6"/>
              </a:rPr>
              <a:t>Harry and Paul Dragon's Den (the crown)</a:t>
            </a:r>
            <a:endParaRPr lang="en-US" dirty="0" smtClean="0"/>
          </a:p>
          <a:p>
            <a:pPr>
              <a:lnSpc>
                <a:spcPct val="110000"/>
              </a:lnSpc>
            </a:pPr>
            <a:r>
              <a:rPr lang="en-US" dirty="0" smtClean="0">
                <a:hlinkClick r:id="rId7"/>
              </a:rPr>
              <a:t>Harry and Paul Dragon's Den (Kitten Stomper)</a:t>
            </a:r>
            <a:endParaRPr lang="en-US" dirty="0" smtClean="0"/>
          </a:p>
          <a:p>
            <a:pPr>
              <a:lnSpc>
                <a:spcPct val="11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19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Social Entrepreneurship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 smtClean="0"/>
              <a:t>The challenge when sources and uses of cash come from different activities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www.youtube.com/watch?v=QMs_Z80JYls</a:t>
            </a:r>
            <a:r>
              <a:rPr lang="en-US" dirty="0" smtClean="0"/>
              <a:t> Play Pump</a:t>
            </a:r>
            <a:endParaRPr lang="en-US" dirty="0">
              <a:hlinkClick r:id="rId3"/>
            </a:endParaRPr>
          </a:p>
          <a:p>
            <a:pPr lvl="1">
              <a:lnSpc>
                <a:spcPct val="120000"/>
              </a:lnSpc>
            </a:pPr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://blogs.ei.columbia.edu/2010/07/01/the-playpump-what-went-wrong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>
                <a:hlinkClick r:id="rId4"/>
              </a:rPr>
              <a:t>http://</a:t>
            </a:r>
            <a:r>
              <a:rPr lang="en-US" dirty="0" smtClean="0">
                <a:hlinkClick r:id="rId4"/>
              </a:rPr>
              <a:t>www.pbs.org/frontlineworld/stories/southernafrica904/video_index.html</a:t>
            </a:r>
            <a:endParaRPr lang="en-US" dirty="0" smtClean="0"/>
          </a:p>
          <a:p>
            <a:pPr lvl="1">
              <a:lnSpc>
                <a:spcPct val="120000"/>
              </a:lnSpc>
            </a:pP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www.youtube.com/watch?v=uQu_Jppvzyk#t=23.618091432</a:t>
            </a:r>
            <a:endParaRPr lang="en-US" dirty="0" smtClean="0"/>
          </a:p>
          <a:p>
            <a:pPr lvl="1">
              <a:lnSpc>
                <a:spcPct val="120000"/>
              </a:lnSpc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45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HourlyNerd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How we became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6963D-B66B-4D4D-AC37-2F5C29CBB9FC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Business Plans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5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Side Bar">
  <a:themeElements>
    <a:clrScheme name="">
      <a:dk1>
        <a:srgbClr val="0000CC"/>
      </a:dk1>
      <a:lt1>
        <a:srgbClr val="FFFFFF"/>
      </a:lt1>
      <a:dk2>
        <a:srgbClr val="6666FF"/>
      </a:dk2>
      <a:lt2>
        <a:srgbClr val="000099"/>
      </a:lt2>
      <a:accent1>
        <a:srgbClr val="FF6633"/>
      </a:accent1>
      <a:accent2>
        <a:srgbClr val="FF00FF"/>
      </a:accent2>
      <a:accent3>
        <a:srgbClr val="FFFFFF"/>
      </a:accent3>
      <a:accent4>
        <a:srgbClr val="0000AE"/>
      </a:accent4>
      <a:accent5>
        <a:srgbClr val="FFB8AD"/>
      </a:accent5>
      <a:accent6>
        <a:srgbClr val="E700E7"/>
      </a:accent6>
      <a:hlink>
        <a:srgbClr val="FF0000"/>
      </a:hlink>
      <a:folHlink>
        <a:srgbClr val="808080"/>
      </a:folHlink>
    </a:clrScheme>
    <a:fontScheme name="Side Bar.po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ide Bar.pot 1">
        <a:dk1>
          <a:srgbClr val="000099"/>
        </a:dk1>
        <a:lt1>
          <a:srgbClr val="FFFFFF"/>
        </a:lt1>
        <a:dk2>
          <a:srgbClr val="0000FF"/>
        </a:dk2>
        <a:lt2>
          <a:srgbClr val="FFFF00"/>
        </a:lt2>
        <a:accent1>
          <a:srgbClr val="FF6633"/>
        </a:accent1>
        <a:accent2>
          <a:srgbClr val="FF00FF"/>
        </a:accent2>
        <a:accent3>
          <a:srgbClr val="AAAAFF"/>
        </a:accent3>
        <a:accent4>
          <a:srgbClr val="DADADA"/>
        </a:accent4>
        <a:accent5>
          <a:srgbClr val="FFB8AD"/>
        </a:accent5>
        <a:accent6>
          <a:srgbClr val="E700E7"/>
        </a:accent6>
        <a:hlink>
          <a:srgbClr val="FF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ide Bar.pot 2">
        <a:dk1>
          <a:srgbClr val="000066"/>
        </a:dk1>
        <a:lt1>
          <a:srgbClr val="CCECFF"/>
        </a:lt1>
        <a:dk2>
          <a:srgbClr val="000080"/>
        </a:dk2>
        <a:lt2>
          <a:srgbClr val="000000"/>
        </a:lt2>
        <a:accent1>
          <a:srgbClr val="9999FF"/>
        </a:accent1>
        <a:accent2>
          <a:srgbClr val="CC00FF"/>
        </a:accent2>
        <a:accent3>
          <a:srgbClr val="E2F4FF"/>
        </a:accent3>
        <a:accent4>
          <a:srgbClr val="000056"/>
        </a:accent4>
        <a:accent5>
          <a:srgbClr val="CACAFF"/>
        </a:accent5>
        <a:accent6>
          <a:srgbClr val="B900E7"/>
        </a:accent6>
        <a:hlink>
          <a:srgbClr val="00CC99"/>
        </a:hlink>
        <a:folHlink>
          <a:srgbClr val="009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.po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B2B2B2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97979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ide Bar.pot 4">
        <a:dk1>
          <a:srgbClr val="000000"/>
        </a:dk1>
        <a:lt1>
          <a:srgbClr val="FFFFFF"/>
        </a:lt1>
        <a:dk2>
          <a:srgbClr val="660033"/>
        </a:dk2>
        <a:lt2>
          <a:srgbClr val="FFFF66"/>
        </a:lt2>
        <a:accent1>
          <a:srgbClr val="FF0033"/>
        </a:accent1>
        <a:accent2>
          <a:srgbClr val="CC6600"/>
        </a:accent2>
        <a:accent3>
          <a:srgbClr val="B8AAAD"/>
        </a:accent3>
        <a:accent4>
          <a:srgbClr val="DADADA"/>
        </a:accent4>
        <a:accent5>
          <a:srgbClr val="FFAAAD"/>
        </a:accent5>
        <a:accent6>
          <a:srgbClr val="B95C00"/>
        </a:accent6>
        <a:hlink>
          <a:srgbClr val="999933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Designs\Side Bar.pot</Template>
  <TotalTime>18914</TotalTime>
  <Words>1701</Words>
  <Application>Microsoft Office PowerPoint</Application>
  <PresentationFormat>On-screen Show (4:3)</PresentationFormat>
  <Paragraphs>347</Paragraphs>
  <Slides>33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Side Bar</vt:lpstr>
      <vt:lpstr>Business Plans</vt:lpstr>
      <vt:lpstr>Week 3: Review</vt:lpstr>
      <vt:lpstr>Street Testing Your Plan A</vt:lpstr>
      <vt:lpstr>Our Plan A</vt:lpstr>
      <vt:lpstr>Our Plan A</vt:lpstr>
      <vt:lpstr>Testing a Leap of Faith</vt:lpstr>
      <vt:lpstr>Beyond the “right place”</vt:lpstr>
      <vt:lpstr>Test</vt:lpstr>
      <vt:lpstr>Quality &amp; Design</vt:lpstr>
      <vt:lpstr>Measure</vt:lpstr>
      <vt:lpstr>Leaps of Faith into a financial model</vt:lpstr>
      <vt:lpstr>Innovation Accounting</vt:lpstr>
      <vt:lpstr>Establish the baseline</vt:lpstr>
      <vt:lpstr>Tuning the engine</vt:lpstr>
      <vt:lpstr>Metrics</vt:lpstr>
      <vt:lpstr>Developing the Business Plan</vt:lpstr>
      <vt:lpstr>The Plan vs The Pitch</vt:lpstr>
      <vt:lpstr>PowerPoint Presentation</vt:lpstr>
      <vt:lpstr>A business plan provides</vt:lpstr>
      <vt:lpstr>Financial info in a plan/pitch</vt:lpstr>
      <vt:lpstr>Protecting IP</vt:lpstr>
      <vt:lpstr>Types of business plans</vt:lpstr>
      <vt:lpstr>Types of business plans</vt:lpstr>
      <vt:lpstr>Types of business plans</vt:lpstr>
      <vt:lpstr>Types of business plans</vt:lpstr>
      <vt:lpstr>Pitching the plan</vt:lpstr>
      <vt:lpstr>Common problems with pitch</vt:lpstr>
      <vt:lpstr>The 11-slide Investor Pitch</vt:lpstr>
      <vt:lpstr>The 11-slide Investor Pitch</vt:lpstr>
      <vt:lpstr>Business Pitch Elements</vt:lpstr>
      <vt:lpstr>Hyconn</vt:lpstr>
      <vt:lpstr>Social Entrepreneurship</vt:lpstr>
      <vt:lpstr>HourlyNerd</vt:lpstr>
    </vt:vector>
  </TitlesOfParts>
  <Company>Virginia 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Critical Elements of Strategy</dc:title>
  <dc:creator>Donald E. Hatfield</dc:creator>
  <cp:lastModifiedBy>Install</cp:lastModifiedBy>
  <cp:revision>141</cp:revision>
  <cp:lastPrinted>2004-01-20T18:42:13Z</cp:lastPrinted>
  <dcterms:created xsi:type="dcterms:W3CDTF">1997-08-27T21:29:20Z</dcterms:created>
  <dcterms:modified xsi:type="dcterms:W3CDTF">2017-02-13T21:34:43Z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2</vt:i4>
  </property>
  <property fmtid="{D5CDD505-2E9C-101B-9397-08002B2CF9AE}" pid="3" name="GraphicType">
    <vt:i4>2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hatfield@vt.edu</vt:lpwstr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2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E:\classes\Fall 00\mgt5804\slides</vt:lpwstr>
  </property>
</Properties>
</file>